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4"/>
    <p:sldMasterId id="2147483820" r:id="rId5"/>
    <p:sldMasterId id="2147483734" r:id="rId6"/>
    <p:sldMasterId id="2147483833" r:id="rId7"/>
  </p:sldMasterIdLst>
  <p:notesMasterIdLst>
    <p:notesMasterId r:id="rId21"/>
  </p:notesMasterIdLst>
  <p:sldIdLst>
    <p:sldId id="266" r:id="rId8"/>
    <p:sldId id="4110" r:id="rId9"/>
    <p:sldId id="4104" r:id="rId10"/>
    <p:sldId id="4125" r:id="rId11"/>
    <p:sldId id="4117" r:id="rId12"/>
    <p:sldId id="4118" r:id="rId13"/>
    <p:sldId id="4119" r:id="rId14"/>
    <p:sldId id="4120" r:id="rId15"/>
    <p:sldId id="4121" r:id="rId16"/>
    <p:sldId id="4122" r:id="rId17"/>
    <p:sldId id="4123" r:id="rId18"/>
    <p:sldId id="4124" r:id="rId19"/>
    <p:sldId id="410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solution Feature Tuesday" id="{BF838081-9803-4C91-A4CD-8EE6A5798834}">
          <p14:sldIdLst>
            <p14:sldId id="266"/>
            <p14:sldId id="4110"/>
            <p14:sldId id="4104"/>
            <p14:sldId id="4125"/>
            <p14:sldId id="4117"/>
            <p14:sldId id="4118"/>
            <p14:sldId id="4119"/>
            <p14:sldId id="4120"/>
            <p14:sldId id="4121"/>
            <p14:sldId id="4122"/>
            <p14:sldId id="4123"/>
            <p14:sldId id="4124"/>
            <p14:sldId id="41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672D"/>
    <a:srgbClr val="00155C"/>
    <a:srgbClr val="F2F2F2"/>
    <a:srgbClr val="FFFFFF"/>
    <a:srgbClr val="0B145C"/>
    <a:srgbClr val="4EA9A1"/>
    <a:srgbClr val="60C6C0"/>
    <a:srgbClr val="69D8D2"/>
    <a:srgbClr val="3A8982"/>
    <a:srgbClr val="0C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1"/>
    <p:restoredTop sz="94645"/>
  </p:normalViewPr>
  <p:slideViewPr>
    <p:cSldViewPr snapToGrid="0" snapToObjects="1">
      <p:cViewPr varScale="1">
        <p:scale>
          <a:sx n="78" d="100"/>
          <a:sy n="78" d="100"/>
        </p:scale>
        <p:origin x="10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E64C-24EE-40F4-973E-0EF5DE7E518E}" type="datetimeFigureOut">
              <a:rPr lang="nl-NL" smtClean="0"/>
              <a:t>29-8-2024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BF28-901A-4B7E-8AC5-ABEB99D1D5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29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2E33C-DF2B-534A-9A90-21DB806D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F71C33-91E0-9E46-AA6D-07D97EF68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6734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D42D4-9C4A-CC4B-B67A-C604FC24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CDFE6D-04A6-4043-B127-654FE35DA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787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6C2AC2-CBB5-064A-81CA-6BF0A4472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ECE935-3B00-8F41-A317-4F2CD8E2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772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5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2E33C-DF2B-534A-9A90-21DB806D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F71C33-91E0-9E46-AA6D-07D97EF68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136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4947B-0D41-B64A-8D5A-D33C7C2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E57547-0F6D-2C47-ABD4-025E9A7C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6097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A61D-7717-FC4A-9D34-F5141646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3FD36-FA4E-D44F-BE16-88F0A939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5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38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7B424-5ABD-5345-9459-B69F7663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C69E3-39E5-7B44-98BA-D9E8EECAE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A0C56-468C-FA47-B30B-502BCC5C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652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8E3A8-5609-0B49-A0CE-D314561B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7C149-1541-534D-83A4-1F95FFD0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F99A87-22CF-DC42-BC2C-CDCF30DB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15E45F-E886-0545-95AC-6CF4C44D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601617-C088-A741-B0A1-7ABBD5B81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7334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22B4-F439-4E46-A3F6-90AC3F83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6520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4947B-0D41-B64A-8D5A-D33C7C2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E57547-0F6D-2C47-ABD4-025E9A7C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3569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BD304-36C9-2D4C-AA9B-EC76255D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F5299-640F-DB45-9D14-F1545722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4DFA1-56AE-A14F-A1A8-3F7D9E60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6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CFD9-9304-4945-949E-581DE5F4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9B8DDE-C4C7-7A45-BF2F-A546F78E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4BCE47-4ECB-E94F-B71F-21270EA5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9153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D42D4-9C4A-CC4B-B67A-C604FC24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CDFE6D-04A6-4043-B127-654FE35DA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2200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6C2AC2-CBB5-064A-81CA-6BF0A4472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ECE935-3B00-8F41-A317-4F2CD8E2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89951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60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2E33C-DF2B-534A-9A90-21DB806D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F71C33-91E0-9E46-AA6D-07D97EF68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8584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4947B-0D41-B64A-8D5A-D33C7C2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E57547-0F6D-2C47-ABD4-025E9A7C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8263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A61D-7717-FC4A-9D34-F5141646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3FD36-FA4E-D44F-BE16-88F0A939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5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5497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B8C2B39-307E-D245-976E-F4220B2CCA4F}"/>
              </a:ext>
            </a:extLst>
          </p:cNvPr>
          <p:cNvSpPr/>
          <p:nvPr userDrawn="1"/>
        </p:nvSpPr>
        <p:spPr>
          <a:xfrm>
            <a:off x="0" y="0"/>
            <a:ext cx="69525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C7B424-5ABD-5345-9459-B69F7663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C69E3-39E5-7B44-98BA-D9E8EECAE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4637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7244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8E3A8-5609-0B49-A0CE-D314561B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7C149-1541-534D-83A4-1F95FFD0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F99A87-22CF-DC42-BC2C-CDCF30DB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15E45F-E886-0545-95AC-6CF4C44D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601617-C088-A741-B0A1-7ABBD5B81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79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A61D-7717-FC4A-9D34-F5141646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3FD36-FA4E-D44F-BE16-88F0A939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5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8777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22B4-F439-4E46-A3F6-90AC3F83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9830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580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5F6FDB7-8F26-C943-A71D-8202DDD6202F}"/>
              </a:ext>
            </a:extLst>
          </p:cNvPr>
          <p:cNvSpPr/>
          <p:nvPr userDrawn="1"/>
        </p:nvSpPr>
        <p:spPr>
          <a:xfrm>
            <a:off x="0" y="0"/>
            <a:ext cx="499334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CBD304-36C9-2D4C-AA9B-EC76255D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F5299-640F-DB45-9D14-F1545722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4DFA1-56AE-A14F-A1A8-3F7D9E60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659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CFD9-9304-4945-949E-581DE5F4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9B8DDE-C4C7-7A45-BF2F-A546F78E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4BCE47-4ECB-E94F-B71F-21270EA5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753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D42D4-9C4A-CC4B-B67A-C604FC24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CDFE6D-04A6-4043-B127-654FE35DA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85735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6C2AC2-CBB5-064A-81CA-6BF0A4472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ECE935-3B00-8F41-A317-4F2CD8E2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59749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59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2E33C-DF2B-534A-9A90-21DB806D8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F71C33-91E0-9E46-AA6D-07D97EF68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057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4947B-0D41-B64A-8D5A-D33C7C2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E57547-0F6D-2C47-ABD4-025E9A7C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41067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A61D-7717-FC4A-9D34-F5141646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3FD36-FA4E-D44F-BE16-88F0A939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5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389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7B424-5ABD-5345-9459-B69F7663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C69E3-39E5-7B44-98BA-D9E8EECAE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A0C56-468C-FA47-B30B-502BCC5C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04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B8C2B39-307E-D245-976E-F4220B2CCA4F}"/>
              </a:ext>
            </a:extLst>
          </p:cNvPr>
          <p:cNvSpPr/>
          <p:nvPr userDrawn="1"/>
        </p:nvSpPr>
        <p:spPr>
          <a:xfrm>
            <a:off x="0" y="0"/>
            <a:ext cx="695259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C7B424-5ABD-5345-9459-B69F7663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C69E3-39E5-7B44-98BA-D9E8EECAE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4637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1258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8E3A8-5609-0B49-A0CE-D314561B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7C149-1541-534D-83A4-1F95FFD0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F99A87-22CF-DC42-BC2C-CDCF30DB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15E45F-E886-0545-95AC-6CF4C44D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601617-C088-A741-B0A1-7ABBD5B81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96333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22B4-F439-4E46-A3F6-90AC3F83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427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296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5F6FDB7-8F26-C943-A71D-8202DDD6202F}"/>
              </a:ext>
            </a:extLst>
          </p:cNvPr>
          <p:cNvSpPr/>
          <p:nvPr userDrawn="1"/>
        </p:nvSpPr>
        <p:spPr>
          <a:xfrm>
            <a:off x="0" y="0"/>
            <a:ext cx="499334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CBD304-36C9-2D4C-AA9B-EC76255D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F5299-640F-DB45-9D14-F1545722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4DFA1-56AE-A14F-A1A8-3F7D9E60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1005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CFD9-9304-4945-949E-581DE5F4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9B8DDE-C4C7-7A45-BF2F-A546F78E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4BCE47-4ECB-E94F-B71F-21270EA5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3268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D42D4-9C4A-CC4B-B67A-C604FC24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CDFE6D-04A6-4043-B127-654FE35DA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847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6C2AC2-CBB5-064A-81CA-6BF0A4472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ECE935-3B00-8F41-A317-4F2CD8E2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324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8E3A8-5609-0B49-A0CE-D314561B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7C149-1541-534D-83A4-1F95FFD0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F99A87-22CF-DC42-BC2C-CDCF30DB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15E45F-E886-0545-95AC-6CF4C44D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601617-C088-A741-B0A1-7ABBD5B81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928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22B4-F439-4E46-A3F6-90AC3F83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119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22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BD304-36C9-2D4C-AA9B-EC76255D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F5299-640F-DB45-9D14-F1545722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4DFA1-56AE-A14F-A1A8-3F7D9E60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436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CFD9-9304-4945-949E-581DE5F4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9B8DDE-C4C7-7A45-BF2F-A546F78E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4BCE47-4ECB-E94F-B71F-21270EA5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06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FE6266B8-8E7E-5347-948E-52508DCF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08D549-0B0D-DA43-9172-A3B5987E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137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55C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7D2BE"/>
        </a:buClr>
        <a:buFont typeface="Arial" panose="020B0604020202020204" pitchFamily="34" charset="0"/>
        <a:buChar char="•"/>
        <a:defRPr sz="2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4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0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FE6266B8-8E7E-5347-948E-52508DCF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08D549-0B0D-DA43-9172-A3B5987E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F2C05A-1172-3040-9CEE-0E5C3741B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8" b="40636"/>
          <a:stretch/>
        </p:blipFill>
        <p:spPr>
          <a:xfrm rot="11476673">
            <a:off x="-206950" y="-546725"/>
            <a:ext cx="5297850" cy="50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55C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7D2BE"/>
        </a:buClr>
        <a:buFont typeface="Arial" panose="020B0604020202020204" pitchFamily="34" charset="0"/>
        <a:buChar char="•"/>
        <a:defRPr sz="2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4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0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FE6266B8-8E7E-5347-948E-52508DCF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08D549-0B0D-DA43-9172-A3B5987E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C74774-333C-454B-AED4-203D86FD7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8" b="40636"/>
          <a:stretch/>
        </p:blipFill>
        <p:spPr>
          <a:xfrm rot="528000">
            <a:off x="7184451" y="2322369"/>
            <a:ext cx="5297850" cy="50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55C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7D2BE"/>
        </a:buClr>
        <a:buFont typeface="Arial" panose="020B0604020202020204" pitchFamily="34" charset="0"/>
        <a:buChar char="•"/>
        <a:defRPr sz="2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4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0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FE6266B8-8E7E-5347-948E-52508DCF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08D549-0B0D-DA43-9172-A3B5987E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C74774-333C-454B-AED4-203D86FD7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8" b="40636"/>
          <a:stretch/>
        </p:blipFill>
        <p:spPr>
          <a:xfrm rot="528000">
            <a:off x="7184451" y="2322369"/>
            <a:ext cx="5297850" cy="50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55C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7D2BE"/>
        </a:buClr>
        <a:buFont typeface="Arial" panose="020B0604020202020204" pitchFamily="34" charset="0"/>
        <a:buChar char="•"/>
        <a:defRPr sz="2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4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20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D2BE"/>
        </a:buClr>
        <a:buFont typeface="Arial" panose="020B0604020202020204" pitchFamily="34" charset="0"/>
        <a:buChar char="•"/>
        <a:defRPr sz="1800" b="0" i="0" kern="1200">
          <a:solidFill>
            <a:srgbClr val="0015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A8FF8D3-8D5B-C94E-8404-803D98D4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311" y="2805310"/>
            <a:ext cx="6317377" cy="12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Variant My </a:t>
            </a:r>
            <a:r>
              <a:rPr lang="nl-NL" sz="3600" dirty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Sign</a:t>
            </a:r>
            <a:endParaRPr lang="nl-NL" sz="3600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Gebouwd op basis van de: </a:t>
            </a:r>
            <a:r>
              <a:rPr lang="nl-NL" u="sng" dirty="0"/>
              <a:t>Geavanceerde</a:t>
            </a:r>
            <a:r>
              <a:rPr lang="nl-NL" dirty="0"/>
              <a:t> elektronische handtekening:</a:t>
            </a:r>
          </a:p>
          <a:p>
            <a:pPr lvl="1"/>
            <a:r>
              <a:rPr lang="nl-NL" dirty="0"/>
              <a:t>Vastlegging ondertekenaar(s) en acties van ondertekenaar(s) middels een </a:t>
            </a:r>
            <a:r>
              <a:rPr lang="nl-NL" dirty="0" err="1"/>
              <a:t>audittrail</a:t>
            </a:r>
            <a:r>
              <a:rPr lang="nl-NL" dirty="0"/>
              <a:t> en auditreport in MSR</a:t>
            </a:r>
          </a:p>
          <a:p>
            <a:pPr lvl="1"/>
            <a:r>
              <a:rPr lang="nl-NL" dirty="0"/>
              <a:t>Elke ondertekenaar kan enkel zijn eigen handtekening zetten</a:t>
            </a:r>
          </a:p>
          <a:p>
            <a:pPr lvl="1"/>
            <a:r>
              <a:rPr lang="nl-NL" dirty="0"/>
              <a:t>Als handtekening wordt een stempel + krabbel van de ondertekenaar in document gezet</a:t>
            </a:r>
          </a:p>
          <a:p>
            <a:pPr lvl="1"/>
            <a:r>
              <a:rPr lang="nl-NL" dirty="0"/>
              <a:t>Stempel en krabbel zijn achteraf niet in het systeem aan te passen op document</a:t>
            </a:r>
          </a:p>
          <a:p>
            <a:pPr lvl="1"/>
            <a:r>
              <a:rPr lang="nl-NL" dirty="0"/>
              <a:t>Ondertekening vindt plaats in beveiligde omgeving alleen toegankelijk voor de ondertekenaar middels authenticatie (MFA)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9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01E036-F529-8C40-B359-B5A08866FFF2}"/>
              </a:ext>
            </a:extLst>
          </p:cNvPr>
          <p:cNvSpPr/>
          <p:nvPr/>
        </p:nvSpPr>
        <p:spPr>
          <a:xfrm rot="10800000" flipV="1">
            <a:off x="3006919" y="702299"/>
            <a:ext cx="9183494" cy="54534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5467879-708A-A645-A747-1D15D09FB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t="12636" r="6089" b="14423"/>
          <a:stretch/>
        </p:blipFill>
        <p:spPr>
          <a:xfrm>
            <a:off x="512539" y="1844964"/>
            <a:ext cx="5721681" cy="351777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83AA9E8-E991-4948-9DAF-53051EC7FCF9}"/>
              </a:ext>
            </a:extLst>
          </p:cNvPr>
          <p:cNvSpPr/>
          <p:nvPr/>
        </p:nvSpPr>
        <p:spPr>
          <a:xfrm>
            <a:off x="7029104" y="4578929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FA5FEC9-C957-3845-99FC-229C4C5AFB72}"/>
              </a:ext>
            </a:extLst>
          </p:cNvPr>
          <p:cNvSpPr txBox="1"/>
          <p:nvPr/>
        </p:nvSpPr>
        <p:spPr>
          <a:xfrm>
            <a:off x="7141940" y="4639538"/>
            <a:ext cx="539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03FCB98-271F-0A4F-8087-847BE7EAC4D7}"/>
              </a:ext>
            </a:extLst>
          </p:cNvPr>
          <p:cNvSpPr txBox="1"/>
          <p:nvPr/>
        </p:nvSpPr>
        <p:spPr>
          <a:xfrm>
            <a:off x="8166345" y="4646541"/>
            <a:ext cx="339094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EC672D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Conclusie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25B5F4-786B-9A42-A251-44CB94F6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7" y="6268495"/>
            <a:ext cx="1974173" cy="392034"/>
          </a:xfrm>
          <a:prstGeom prst="rect">
            <a:avLst/>
          </a:prstGeom>
        </p:spPr>
      </p:pic>
      <p:sp>
        <p:nvSpPr>
          <p:cNvPr id="22" name="Oval 24">
            <a:extLst>
              <a:ext uri="{FF2B5EF4-FFF2-40B4-BE49-F238E27FC236}">
                <a16:creationId xmlns:a16="http://schemas.microsoft.com/office/drawing/2014/main" id="{9FA92AC5-CEFA-D347-A7DB-DB65361A29C9}"/>
              </a:ext>
            </a:extLst>
          </p:cNvPr>
          <p:cNvSpPr/>
          <p:nvPr/>
        </p:nvSpPr>
        <p:spPr>
          <a:xfrm>
            <a:off x="7032386" y="3536237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02459CD-5414-AB4C-8786-D4DE9B15C8B6}"/>
              </a:ext>
            </a:extLst>
          </p:cNvPr>
          <p:cNvSpPr txBox="1"/>
          <p:nvPr/>
        </p:nvSpPr>
        <p:spPr>
          <a:xfrm>
            <a:off x="398638" y="842757"/>
            <a:ext cx="11647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155C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Rechtsgeldigheid digitaal ondertekenen</a:t>
            </a:r>
            <a:r>
              <a:rPr lang="nl-NL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via 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MySign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D200697-B862-AA45-969D-9CF4384717F3}"/>
              </a:ext>
            </a:extLst>
          </p:cNvPr>
          <p:cNvSpPr txBox="1"/>
          <p:nvPr/>
        </p:nvSpPr>
        <p:spPr>
          <a:xfrm>
            <a:off x="6971527" y="3603850"/>
            <a:ext cx="8807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43534194-93F2-5842-BED8-2D7406121310}"/>
              </a:ext>
            </a:extLst>
          </p:cNvPr>
          <p:cNvSpPr/>
          <p:nvPr/>
        </p:nvSpPr>
        <p:spPr>
          <a:xfrm>
            <a:off x="7028185" y="2490044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18C3F9A-28B8-CE44-98B3-59CB523144B7}"/>
              </a:ext>
            </a:extLst>
          </p:cNvPr>
          <p:cNvSpPr txBox="1"/>
          <p:nvPr/>
        </p:nvSpPr>
        <p:spPr>
          <a:xfrm>
            <a:off x="7118204" y="2556625"/>
            <a:ext cx="539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794712A-B797-7649-BA7D-00173772DF66}"/>
              </a:ext>
            </a:extLst>
          </p:cNvPr>
          <p:cNvSpPr txBox="1"/>
          <p:nvPr/>
        </p:nvSpPr>
        <p:spPr>
          <a:xfrm>
            <a:off x="8166344" y="3605349"/>
            <a:ext cx="38795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ariant</a:t>
            </a:r>
            <a:r>
              <a:rPr lang="nl-NL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My 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Sign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3CA28BB-A78B-DF47-BC73-E729B37FEF67}"/>
              </a:ext>
            </a:extLst>
          </p:cNvPr>
          <p:cNvSpPr txBox="1"/>
          <p:nvPr/>
        </p:nvSpPr>
        <p:spPr>
          <a:xfrm>
            <a:off x="8166345" y="2309268"/>
            <a:ext cx="38795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Varianten</a:t>
            </a:r>
            <a:r>
              <a:rPr lang="en-US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digitale</a:t>
            </a:r>
            <a:r>
              <a:rPr lang="en-US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handtekening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AD50DA3-4716-3543-B37E-351C4A898426}"/>
              </a:ext>
            </a:extLst>
          </p:cNvPr>
          <p:cNvSpPr/>
          <p:nvPr/>
        </p:nvSpPr>
        <p:spPr>
          <a:xfrm>
            <a:off x="1227659" y="2130171"/>
            <a:ext cx="4355714" cy="2573173"/>
          </a:xfrm>
          <a:prstGeom prst="rect">
            <a:avLst/>
          </a:prstGeom>
          <a:solidFill>
            <a:srgbClr val="02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ABD58-968C-23AD-ED1C-E9C171A9E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84"/>
          <a:stretch/>
        </p:blipFill>
        <p:spPr>
          <a:xfrm>
            <a:off x="1204104" y="2130171"/>
            <a:ext cx="4379269" cy="27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8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De </a:t>
            </a:r>
            <a:r>
              <a:rPr lang="nl-NL" u="sng" dirty="0"/>
              <a:t>geavanceerde</a:t>
            </a:r>
            <a:r>
              <a:rPr lang="nl-NL" dirty="0"/>
              <a:t> elektronische handtekening waar </a:t>
            </a:r>
            <a:r>
              <a:rPr lang="nl-NL" b="1" dirty="0"/>
              <a:t>My </a:t>
            </a:r>
            <a:r>
              <a:rPr lang="nl-NL" b="1" dirty="0" err="1"/>
              <a:t>Sign</a:t>
            </a:r>
            <a:r>
              <a:rPr lang="nl-NL" b="1" dirty="0"/>
              <a:t> </a:t>
            </a:r>
            <a:r>
              <a:rPr lang="nl-NL" dirty="0"/>
              <a:t>invulling aangeeft kan ook worden gebruikt als rechtsgeldige handtekening</a:t>
            </a:r>
          </a:p>
          <a:p>
            <a:endParaRPr lang="nl-NL" dirty="0"/>
          </a:p>
          <a:p>
            <a:r>
              <a:rPr lang="nl-NL" dirty="0"/>
              <a:t>De geavanceerde elektronische handtekening biedt My </a:t>
            </a:r>
            <a:r>
              <a:rPr lang="nl-NL" dirty="0" err="1"/>
              <a:t>Sign</a:t>
            </a:r>
            <a:r>
              <a:rPr lang="nl-NL" dirty="0"/>
              <a:t> ook een goede basis om deze eventueel uit te breiden naar een gekwalificeerde elektronische handtekening (certificaat)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6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A8FF8D3-8D5B-C94E-8404-803D98D4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311" y="2805310"/>
            <a:ext cx="6317377" cy="12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8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01E036-F529-8C40-B359-B5A08866FFF2}"/>
              </a:ext>
            </a:extLst>
          </p:cNvPr>
          <p:cNvSpPr/>
          <p:nvPr/>
        </p:nvSpPr>
        <p:spPr>
          <a:xfrm rot="10800000" flipV="1">
            <a:off x="3006919" y="702299"/>
            <a:ext cx="9183494" cy="54534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5467879-708A-A645-A747-1D15D09FB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t="12636" r="6089" b="14423"/>
          <a:stretch/>
        </p:blipFill>
        <p:spPr>
          <a:xfrm>
            <a:off x="512539" y="1844964"/>
            <a:ext cx="5721681" cy="351777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83AA9E8-E991-4948-9DAF-53051EC7FCF9}"/>
              </a:ext>
            </a:extLst>
          </p:cNvPr>
          <p:cNvSpPr/>
          <p:nvPr/>
        </p:nvSpPr>
        <p:spPr>
          <a:xfrm>
            <a:off x="7029104" y="4578929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FA5FEC9-C957-3845-99FC-229C4C5AFB72}"/>
              </a:ext>
            </a:extLst>
          </p:cNvPr>
          <p:cNvSpPr txBox="1"/>
          <p:nvPr/>
        </p:nvSpPr>
        <p:spPr>
          <a:xfrm>
            <a:off x="7141940" y="4639538"/>
            <a:ext cx="539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03FCB98-271F-0A4F-8087-847BE7EAC4D7}"/>
              </a:ext>
            </a:extLst>
          </p:cNvPr>
          <p:cNvSpPr txBox="1"/>
          <p:nvPr/>
        </p:nvSpPr>
        <p:spPr>
          <a:xfrm>
            <a:off x="8166345" y="4646541"/>
            <a:ext cx="339094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155C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Conclusie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25B5F4-786B-9A42-A251-44CB94F6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7" y="6268495"/>
            <a:ext cx="1974173" cy="392034"/>
          </a:xfrm>
          <a:prstGeom prst="rect">
            <a:avLst/>
          </a:prstGeom>
        </p:spPr>
      </p:pic>
      <p:sp>
        <p:nvSpPr>
          <p:cNvPr id="22" name="Oval 24">
            <a:extLst>
              <a:ext uri="{FF2B5EF4-FFF2-40B4-BE49-F238E27FC236}">
                <a16:creationId xmlns:a16="http://schemas.microsoft.com/office/drawing/2014/main" id="{9FA92AC5-CEFA-D347-A7DB-DB65361A29C9}"/>
              </a:ext>
            </a:extLst>
          </p:cNvPr>
          <p:cNvSpPr/>
          <p:nvPr/>
        </p:nvSpPr>
        <p:spPr>
          <a:xfrm>
            <a:off x="7032386" y="3536237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D200697-B862-AA45-969D-9CF4384717F3}"/>
              </a:ext>
            </a:extLst>
          </p:cNvPr>
          <p:cNvSpPr txBox="1"/>
          <p:nvPr/>
        </p:nvSpPr>
        <p:spPr>
          <a:xfrm>
            <a:off x="6971527" y="3603850"/>
            <a:ext cx="8807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43534194-93F2-5842-BED8-2D7406121310}"/>
              </a:ext>
            </a:extLst>
          </p:cNvPr>
          <p:cNvSpPr/>
          <p:nvPr/>
        </p:nvSpPr>
        <p:spPr>
          <a:xfrm>
            <a:off x="7028185" y="2490044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18C3F9A-28B8-CE44-98B3-59CB523144B7}"/>
              </a:ext>
            </a:extLst>
          </p:cNvPr>
          <p:cNvSpPr txBox="1"/>
          <p:nvPr/>
        </p:nvSpPr>
        <p:spPr>
          <a:xfrm>
            <a:off x="7118204" y="2556625"/>
            <a:ext cx="539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794712A-B797-7649-BA7D-00173772DF66}"/>
              </a:ext>
            </a:extLst>
          </p:cNvPr>
          <p:cNvSpPr txBox="1"/>
          <p:nvPr/>
        </p:nvSpPr>
        <p:spPr>
          <a:xfrm>
            <a:off x="8166344" y="3605349"/>
            <a:ext cx="38795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ariant</a:t>
            </a:r>
            <a:r>
              <a:rPr lang="nl-NL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My 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Sign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3CA28BB-A78B-DF47-BC73-E729B37FEF67}"/>
              </a:ext>
            </a:extLst>
          </p:cNvPr>
          <p:cNvSpPr txBox="1"/>
          <p:nvPr/>
        </p:nvSpPr>
        <p:spPr>
          <a:xfrm>
            <a:off x="8166345" y="2309268"/>
            <a:ext cx="38795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Varianten</a:t>
            </a:r>
            <a:r>
              <a:rPr lang="en-US" sz="3200" b="1" dirty="0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digitale</a:t>
            </a:r>
            <a:r>
              <a:rPr lang="en-US" sz="3200" b="1" dirty="0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handtekening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EC672D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AD50DA3-4716-3543-B37E-351C4A898426}"/>
              </a:ext>
            </a:extLst>
          </p:cNvPr>
          <p:cNvSpPr/>
          <p:nvPr/>
        </p:nvSpPr>
        <p:spPr>
          <a:xfrm>
            <a:off x="1227659" y="2130171"/>
            <a:ext cx="4355714" cy="2573173"/>
          </a:xfrm>
          <a:prstGeom prst="rect">
            <a:avLst/>
          </a:prstGeom>
          <a:solidFill>
            <a:srgbClr val="02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ABD58-968C-23AD-ED1C-E9C171A9E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84"/>
          <a:stretch/>
        </p:blipFill>
        <p:spPr>
          <a:xfrm>
            <a:off x="1204104" y="2130171"/>
            <a:ext cx="4379269" cy="27648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5D82705-5642-ABDA-A52A-283869BBC943}"/>
              </a:ext>
            </a:extLst>
          </p:cNvPr>
          <p:cNvSpPr txBox="1"/>
          <p:nvPr/>
        </p:nvSpPr>
        <p:spPr>
          <a:xfrm>
            <a:off x="398638" y="842757"/>
            <a:ext cx="11647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155C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Rechtsgeldigheid digitaal ondertekenen</a:t>
            </a:r>
            <a:r>
              <a:rPr lang="nl-NL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via 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MySign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0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Varianten digitale handtekening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Segoe UI"/>
                <a:cs typeface="Segoe UI"/>
              </a:rPr>
              <a:t>Een digitale handtekening is een </a:t>
            </a:r>
            <a:r>
              <a:rPr lang="nl-NL" u="sng" dirty="0">
                <a:latin typeface="Segoe UI"/>
                <a:cs typeface="Segoe UI"/>
              </a:rPr>
              <a:t>elektronische</a:t>
            </a:r>
            <a:r>
              <a:rPr lang="nl-NL" dirty="0">
                <a:latin typeface="Segoe UI"/>
                <a:cs typeface="Segoe UI"/>
              </a:rPr>
              <a:t> variant van een handgeschreven handtekening.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u="sng" dirty="0">
                <a:latin typeface="Segoe UI"/>
                <a:cs typeface="Segoe UI"/>
              </a:rPr>
              <a:t>Artikel 15a uit het Burgerlijk Wetboek 3</a:t>
            </a:r>
            <a:r>
              <a:rPr lang="nl-NL" dirty="0">
                <a:latin typeface="Segoe UI"/>
                <a:cs typeface="Segoe UI"/>
              </a:rPr>
              <a:t> bepaald de rechtsgevolgen van de elektronische handtekening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Segoe UI"/>
                <a:cs typeface="Segoe UI"/>
              </a:rPr>
              <a:t>Volgens wet heeft een elektronische handtekening </a:t>
            </a:r>
            <a:r>
              <a:rPr lang="nl-NL" u="sng" dirty="0">
                <a:latin typeface="Segoe UI"/>
                <a:cs typeface="Segoe UI"/>
              </a:rPr>
              <a:t>zelfde rechtsgevolgen</a:t>
            </a:r>
            <a:r>
              <a:rPr lang="nl-NL" dirty="0">
                <a:latin typeface="Segoe UI"/>
                <a:cs typeface="Segoe UI"/>
              </a:rPr>
              <a:t> als een handgeschreven handtekening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Segoe UI"/>
                <a:cs typeface="Segoe UI"/>
              </a:rPr>
              <a:t>Voorwaarde is dat de elektronische handtekening methode die gebruikt is </a:t>
            </a:r>
            <a:r>
              <a:rPr lang="nl-NL" u="sng" dirty="0">
                <a:latin typeface="Segoe UI"/>
                <a:cs typeface="Segoe UI"/>
              </a:rPr>
              <a:t>voldoende betrouwbaar</a:t>
            </a:r>
            <a:r>
              <a:rPr lang="nl-NL" dirty="0">
                <a:latin typeface="Segoe UI"/>
                <a:cs typeface="Segoe UI"/>
              </a:rPr>
              <a:t> is.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5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Wa</a:t>
            </a:r>
            <a:r>
              <a:rPr lang="nl-NL" sz="3600" dirty="0"/>
              <a:t>t zegt de wet nog meer?</a:t>
            </a:r>
            <a:endParaRPr lang="nl-NL" sz="3600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l-NL" dirty="0"/>
              <a:t>De elektronische handtekening kan onder voorwaarden gelijkgesteld worden aan de handgeschreven (ook wel genoemd ‘natte’) handtekening</a:t>
            </a:r>
          </a:p>
          <a:p>
            <a:r>
              <a:rPr lang="nl-NL" dirty="0"/>
              <a:t>De wet stelt niet verplicht welke variant van de elektronische handtekening gebruikt moet worden</a:t>
            </a:r>
          </a:p>
          <a:p>
            <a:r>
              <a:rPr lang="nl-NL" dirty="0"/>
              <a:t>De gekwalificeerde elektronische handtekening wordt wel gezien als betrouwbaar ongeacht de toepassing (i.v.m. certificaat van toezichthouder)</a:t>
            </a:r>
          </a:p>
          <a:p>
            <a:r>
              <a:rPr lang="nl-NL" dirty="0"/>
              <a:t>Of een elektronische handtekening voldoende betrouwbaar is hangt af van</a:t>
            </a:r>
          </a:p>
          <a:p>
            <a:pPr lvl="1"/>
            <a:r>
              <a:rPr lang="nl-NL" dirty="0"/>
              <a:t>Doel waarvoor de handtekening wordt gezet</a:t>
            </a:r>
          </a:p>
          <a:p>
            <a:pPr lvl="1"/>
            <a:r>
              <a:rPr lang="nl-NL" dirty="0"/>
              <a:t>Authenticiteit van het document</a:t>
            </a:r>
          </a:p>
          <a:p>
            <a:pPr lvl="1"/>
            <a:r>
              <a:rPr lang="nl-NL" dirty="0"/>
              <a:t>Identiteit van de ondertekenaar</a:t>
            </a:r>
          </a:p>
          <a:p>
            <a:r>
              <a:rPr lang="nl-NL" dirty="0"/>
              <a:t>Het staat partijen die onderteken vrij te kiezen welke variant van de elektronische handtekening gebruikt wordt</a:t>
            </a:r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Welke varianten zijn 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u="sng" dirty="0"/>
              <a:t>Gewone</a:t>
            </a:r>
            <a:r>
              <a:rPr lang="nl-NL" dirty="0"/>
              <a:t> elektronische handtekening</a:t>
            </a:r>
          </a:p>
          <a:p>
            <a:endParaRPr lang="nl-NL" dirty="0"/>
          </a:p>
          <a:p>
            <a:r>
              <a:rPr lang="nl-NL" u="sng" dirty="0"/>
              <a:t>Geavanceerde</a:t>
            </a:r>
            <a:r>
              <a:rPr lang="nl-NL" dirty="0"/>
              <a:t> elektronische handtekening</a:t>
            </a:r>
          </a:p>
          <a:p>
            <a:endParaRPr lang="nl-NL" u="sng" dirty="0"/>
          </a:p>
          <a:p>
            <a:r>
              <a:rPr lang="nl-NL" u="sng" dirty="0"/>
              <a:t>Gekwalificeerde</a:t>
            </a:r>
            <a:r>
              <a:rPr lang="nl-NL" dirty="0"/>
              <a:t> handtekening</a:t>
            </a:r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Gewone elektronische handtekening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Eenvoudige variant</a:t>
            </a:r>
          </a:p>
          <a:p>
            <a:endParaRPr lang="nl-NL" dirty="0"/>
          </a:p>
          <a:p>
            <a:r>
              <a:rPr lang="nl-NL" dirty="0"/>
              <a:t>Voorbeeld: gescande handtekening van papier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 te gebruiken onder voorwaarde van voldoende vastlegging van het proces</a:t>
            </a:r>
          </a:p>
          <a:p>
            <a:pPr lvl="1"/>
            <a:endParaRPr lang="nl-NL" dirty="0"/>
          </a:p>
          <a:p>
            <a:r>
              <a:rPr lang="nl-NL" dirty="0"/>
              <a:t>Niet aan te raden voor elk documenten waar authenticiteit van document en identiteit van de ondertekenaar belangrijk zijn</a:t>
            </a:r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0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Geavanceerde elektronische handtekening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Gelijk te stellen aan handmatige handtekening indien als betrouwbaar kan worden geacht:</a:t>
            </a:r>
          </a:p>
          <a:p>
            <a:pPr lvl="1"/>
            <a:r>
              <a:rPr lang="nl-NL" dirty="0"/>
              <a:t>a. zij is op unieke wijze aan de ondertekenaar verbonden;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b. zij maakt het mogelijk de ondertekenaar te identificeren;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c. zij komt tot stand met middelen die de ondertekenaar onder zijn uitsluitende controle kan houden;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d. zij is op zodanige wijze aan het elektronisch bestand waarop zij betrekking heeft verbonden, dat elke wijziging achteraf van de gegevens kan worden opgespoord;</a:t>
            </a:r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7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001B-78F8-5E4D-BD1A-F86F05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Gekwalificeerde elektronische handtekening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D6904-E403-444D-8D45-2E5D0128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9983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/>
              <a:t>Gelijk te stellen aan handmatige handtekening</a:t>
            </a:r>
          </a:p>
          <a:p>
            <a:endParaRPr lang="nl-NL" dirty="0"/>
          </a:p>
          <a:p>
            <a:r>
              <a:rPr lang="nl-NL" dirty="0"/>
              <a:t>Is zwaarste variant boven op de geavanceerde handtekening</a:t>
            </a:r>
          </a:p>
          <a:p>
            <a:endParaRPr lang="nl-NL" dirty="0"/>
          </a:p>
          <a:p>
            <a:r>
              <a:rPr lang="nl-NL" dirty="0"/>
              <a:t>Controle betrouwbaarheid middels certificaat (toezichthouder)</a:t>
            </a:r>
          </a:p>
          <a:p>
            <a:endParaRPr lang="nl-NL" dirty="0"/>
          </a:p>
          <a:p>
            <a:r>
              <a:rPr lang="nl-NL" dirty="0"/>
              <a:t>De geavanceerde handtekening moet ook voldoen aan:</a:t>
            </a:r>
          </a:p>
          <a:p>
            <a:pPr lvl="1"/>
            <a:r>
              <a:rPr lang="nl-NL" dirty="0"/>
              <a:t>Gegenereerd (handtekening) met gebruik van een certificaat dat is uitgegeven door een </a:t>
            </a:r>
            <a:r>
              <a:rPr lang="nl-NL" dirty="0" err="1"/>
              <a:t>Trusted</a:t>
            </a:r>
            <a:r>
              <a:rPr lang="nl-NL" dirty="0"/>
              <a:t> </a:t>
            </a:r>
            <a:r>
              <a:rPr lang="nl-NL" dirty="0" err="1"/>
              <a:t>Third</a:t>
            </a:r>
            <a:r>
              <a:rPr lang="nl-NL" dirty="0"/>
              <a:t> Party (TTP), geregistreerd bij de ACM;</a:t>
            </a:r>
          </a:p>
          <a:p>
            <a:pPr lvl="1"/>
            <a:r>
              <a:rPr lang="nl-NL" dirty="0"/>
              <a:t>In het certificaat is het kenmerk 'gekwalificeerd' opgenomen;</a:t>
            </a:r>
          </a:p>
          <a:p>
            <a:pPr lvl="1"/>
            <a:r>
              <a:rPr lang="nl-NL" dirty="0"/>
              <a:t>Genereerd (handtekening) met behulp van een 'veilig middel' (bijvoorbeeld smartcard en reader (SSCD));</a:t>
            </a:r>
          </a:p>
          <a:p>
            <a:pPr lvl="1"/>
            <a:r>
              <a:rPr lang="nl-NL" dirty="0"/>
              <a:t>Uitgegeven (certificaat) na een face </a:t>
            </a:r>
            <a:r>
              <a:rPr lang="nl-NL" dirty="0" err="1"/>
              <a:t>to</a:t>
            </a:r>
            <a:r>
              <a:rPr lang="nl-NL" dirty="0"/>
              <a:t> face controle van de identiteit van de aanvragen (een brief met een kopie identiteitsbewijs is dus niet voldoende).</a:t>
            </a:r>
          </a:p>
          <a:p>
            <a:pPr lvl="1"/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8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01E036-F529-8C40-B359-B5A08866FFF2}"/>
              </a:ext>
            </a:extLst>
          </p:cNvPr>
          <p:cNvSpPr/>
          <p:nvPr/>
        </p:nvSpPr>
        <p:spPr>
          <a:xfrm rot="10800000" flipV="1">
            <a:off x="3006919" y="702299"/>
            <a:ext cx="9183494" cy="54534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5467879-708A-A645-A747-1D15D09FB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t="12636" r="6089" b="14423"/>
          <a:stretch/>
        </p:blipFill>
        <p:spPr>
          <a:xfrm>
            <a:off x="512539" y="1844964"/>
            <a:ext cx="5721681" cy="351777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83AA9E8-E991-4948-9DAF-53051EC7FCF9}"/>
              </a:ext>
            </a:extLst>
          </p:cNvPr>
          <p:cNvSpPr/>
          <p:nvPr/>
        </p:nvSpPr>
        <p:spPr>
          <a:xfrm>
            <a:off x="7029104" y="4578929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FA5FEC9-C957-3845-99FC-229C4C5AFB72}"/>
              </a:ext>
            </a:extLst>
          </p:cNvPr>
          <p:cNvSpPr txBox="1"/>
          <p:nvPr/>
        </p:nvSpPr>
        <p:spPr>
          <a:xfrm>
            <a:off x="7141940" y="4639538"/>
            <a:ext cx="539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03FCB98-271F-0A4F-8087-847BE7EAC4D7}"/>
              </a:ext>
            </a:extLst>
          </p:cNvPr>
          <p:cNvSpPr txBox="1"/>
          <p:nvPr/>
        </p:nvSpPr>
        <p:spPr>
          <a:xfrm>
            <a:off x="8166345" y="4646541"/>
            <a:ext cx="339094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155C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Conclusie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525B5F4-786B-9A42-A251-44CB94F6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7" y="6268495"/>
            <a:ext cx="1974173" cy="392034"/>
          </a:xfrm>
          <a:prstGeom prst="rect">
            <a:avLst/>
          </a:prstGeom>
        </p:spPr>
      </p:pic>
      <p:sp>
        <p:nvSpPr>
          <p:cNvPr id="22" name="Oval 24">
            <a:extLst>
              <a:ext uri="{FF2B5EF4-FFF2-40B4-BE49-F238E27FC236}">
                <a16:creationId xmlns:a16="http://schemas.microsoft.com/office/drawing/2014/main" id="{9FA92AC5-CEFA-D347-A7DB-DB65361A29C9}"/>
              </a:ext>
            </a:extLst>
          </p:cNvPr>
          <p:cNvSpPr/>
          <p:nvPr/>
        </p:nvSpPr>
        <p:spPr>
          <a:xfrm>
            <a:off x="7032386" y="3536237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02459CD-5414-AB4C-8786-D4DE9B15C8B6}"/>
              </a:ext>
            </a:extLst>
          </p:cNvPr>
          <p:cNvSpPr txBox="1"/>
          <p:nvPr/>
        </p:nvSpPr>
        <p:spPr>
          <a:xfrm>
            <a:off x="398638" y="842757"/>
            <a:ext cx="11647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155C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Rechtsgeldigheid digitaal ondertekenen</a:t>
            </a:r>
            <a:r>
              <a:rPr lang="nl-NL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via </a:t>
            </a:r>
            <a:r>
              <a:rPr lang="nl-NL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MySign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D200697-B862-AA45-969D-9CF4384717F3}"/>
              </a:ext>
            </a:extLst>
          </p:cNvPr>
          <p:cNvSpPr txBox="1"/>
          <p:nvPr/>
        </p:nvSpPr>
        <p:spPr>
          <a:xfrm>
            <a:off x="6971527" y="3603850"/>
            <a:ext cx="8807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43534194-93F2-5842-BED8-2D7406121310}"/>
              </a:ext>
            </a:extLst>
          </p:cNvPr>
          <p:cNvSpPr/>
          <p:nvPr/>
        </p:nvSpPr>
        <p:spPr>
          <a:xfrm>
            <a:off x="7028185" y="2490044"/>
            <a:ext cx="720000" cy="720000"/>
          </a:xfrm>
          <a:prstGeom prst="ellipse">
            <a:avLst/>
          </a:prstGeom>
          <a:solidFill>
            <a:srgbClr val="0C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18C3F9A-28B8-CE44-98B3-59CB523144B7}"/>
              </a:ext>
            </a:extLst>
          </p:cNvPr>
          <p:cNvSpPr txBox="1"/>
          <p:nvPr/>
        </p:nvSpPr>
        <p:spPr>
          <a:xfrm>
            <a:off x="7118204" y="2556625"/>
            <a:ext cx="539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794712A-B797-7649-BA7D-00173772DF66}"/>
              </a:ext>
            </a:extLst>
          </p:cNvPr>
          <p:cNvSpPr txBox="1"/>
          <p:nvPr/>
        </p:nvSpPr>
        <p:spPr>
          <a:xfrm>
            <a:off x="8166344" y="3605349"/>
            <a:ext cx="38795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</a:t>
            </a:r>
            <a:r>
              <a:rPr lang="nl-NL" sz="3200" b="1" dirty="0" err="1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ariant</a:t>
            </a:r>
            <a:r>
              <a:rPr lang="nl-NL" sz="3200" b="1" dirty="0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My </a:t>
            </a:r>
            <a:r>
              <a:rPr lang="nl-NL" sz="3200" b="1" dirty="0" err="1">
                <a:solidFill>
                  <a:srgbClr val="EC672D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Sign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EC672D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3CA28BB-A78B-DF47-BC73-E729B37FEF67}"/>
              </a:ext>
            </a:extLst>
          </p:cNvPr>
          <p:cNvSpPr txBox="1"/>
          <p:nvPr/>
        </p:nvSpPr>
        <p:spPr>
          <a:xfrm>
            <a:off x="8166345" y="2309268"/>
            <a:ext cx="38795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Varianten</a:t>
            </a:r>
            <a:r>
              <a:rPr lang="en-US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digitale</a:t>
            </a:r>
            <a:r>
              <a:rPr lang="en-US" sz="3200" b="1" dirty="0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15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handtekening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155C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AD50DA3-4716-3543-B37E-351C4A898426}"/>
              </a:ext>
            </a:extLst>
          </p:cNvPr>
          <p:cNvSpPr/>
          <p:nvPr/>
        </p:nvSpPr>
        <p:spPr>
          <a:xfrm>
            <a:off x="1227659" y="2130171"/>
            <a:ext cx="4355714" cy="2573173"/>
          </a:xfrm>
          <a:prstGeom prst="rect">
            <a:avLst/>
          </a:prstGeom>
          <a:solidFill>
            <a:srgbClr val="02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ABD58-968C-23AD-ED1C-E9C171A9E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84"/>
          <a:stretch/>
        </p:blipFill>
        <p:spPr>
          <a:xfrm>
            <a:off x="1204104" y="2130171"/>
            <a:ext cx="4379269" cy="27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02969"/>
      </p:ext>
    </p:extLst>
  </p:cSld>
  <p:clrMapOvr>
    <a:masterClrMapping/>
  </p:clrMapOvr>
</p:sld>
</file>

<file path=ppt/theme/theme1.xml><?xml version="1.0" encoding="utf-8"?>
<a:theme xmlns:a="http://schemas.openxmlformats.org/drawingml/2006/main" name="Mysolution - Lee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ysolution - Linksboven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solution - Achtergron den rechtsonder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ysolution - Achtergrond en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34F3A4E77F3468CE68E3444F8E043" ma:contentTypeVersion="14" ma:contentTypeDescription="Create a new document." ma:contentTypeScope="" ma:versionID="686446b15f2512e22db84d1ad57bb861">
  <xsd:schema xmlns:xsd="http://www.w3.org/2001/XMLSchema" xmlns:xs="http://www.w3.org/2001/XMLSchema" xmlns:p="http://schemas.microsoft.com/office/2006/metadata/properties" xmlns:ns3="f3bf1c91-f08b-4973-bd6f-990f0bd1e920" xmlns:ns4="80337b5a-3f42-4b41-a899-6b7436c34c6b" targetNamespace="http://schemas.microsoft.com/office/2006/metadata/properties" ma:root="true" ma:fieldsID="a4393f08d054e038fb382094baf9ef9a" ns3:_="" ns4:_="">
    <xsd:import namespace="f3bf1c91-f08b-4973-bd6f-990f0bd1e920"/>
    <xsd:import namespace="80337b5a-3f42-4b41-a899-6b7436c34c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1c91-f08b-4973-bd6f-990f0bd1e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37b5a-3f42-4b41-a899-6b7436c34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2A6EC-B0F9-4130-B3D3-DC122EBA7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f1c91-f08b-4973-bd6f-990f0bd1e920"/>
    <ds:schemaRef ds:uri="80337b5a-3f42-4b41-a899-6b7436c34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C9A66-3036-40A2-B0AB-20E8006416F4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f3bf1c91-f08b-4973-bd6f-990f0bd1e920"/>
    <ds:schemaRef ds:uri="http://schemas.microsoft.com/office/infopath/2007/PartnerControls"/>
    <ds:schemaRef ds:uri="80337b5a-3f42-4b41-a899-6b7436c34c6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183BF1-5D07-4571-A823-5F50F62089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582</Words>
  <Application>Microsoft Office PowerPoint</Application>
  <PresentationFormat>Breedbeeld</PresentationFormat>
  <Paragraphs>110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UI</vt:lpstr>
      <vt:lpstr>Segoe UI Semibold</vt:lpstr>
      <vt:lpstr>Mysolution - Leeg</vt:lpstr>
      <vt:lpstr>Mysolution - Linksboven Waves</vt:lpstr>
      <vt:lpstr>Mysolution - Achtergron den rechtsonder Waves</vt:lpstr>
      <vt:lpstr>Mysolution - Achtergrond en waves</vt:lpstr>
      <vt:lpstr>PowerPoint-presentatie</vt:lpstr>
      <vt:lpstr>PowerPoint-presentatie</vt:lpstr>
      <vt:lpstr>Varianten digitale handtekening</vt:lpstr>
      <vt:lpstr>Wat zegt de wet nog meer?</vt:lpstr>
      <vt:lpstr>Welke varianten zijn er</vt:lpstr>
      <vt:lpstr>Gewone elektronische handtekening</vt:lpstr>
      <vt:lpstr>Geavanceerde elektronische handtekening</vt:lpstr>
      <vt:lpstr>Gekwalificeerde elektronische handtekening</vt:lpstr>
      <vt:lpstr>PowerPoint-presentatie</vt:lpstr>
      <vt:lpstr>Variant My Sign</vt:lpstr>
      <vt:lpstr>PowerPoint-presentatie</vt:lpstr>
      <vt:lpstr>Conclusie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Claudia Peeman</dc:creator>
  <cp:lastModifiedBy>Fuat Tuncer</cp:lastModifiedBy>
  <cp:revision>78</cp:revision>
  <dcterms:created xsi:type="dcterms:W3CDTF">2021-11-19T10:03:29Z</dcterms:created>
  <dcterms:modified xsi:type="dcterms:W3CDTF">2024-08-29T10:56:12Z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0x010100B4834F3A4E77F3468CE68E3444F8E043</vt:lpwstr>
  </property>
</Properties>
</file>